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74" r:id="rId16"/>
    <p:sldId id="267" r:id="rId17"/>
    <p:sldId id="268" r:id="rId18"/>
    <p:sldId id="269" r:id="rId19"/>
    <p:sldId id="270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759" autoAdjust="0"/>
    <p:restoredTop sz="94624" autoAdjust="0"/>
  </p:normalViewPr>
  <p:slideViewPr>
    <p:cSldViewPr>
      <p:cViewPr varScale="1">
        <p:scale>
          <a:sx n="156" d="100"/>
          <a:sy n="156" d="100"/>
        </p:scale>
        <p:origin x="-10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2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AF5D7-1D12-4A88-B9A9-901D72C524D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F45AE-BEA0-462E-B61D-E334A7D340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792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F45AE-BEA0-462E-B61D-E334A7D3404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B9B5820-6094-412F-84CA-463B544B8757}" type="datetimeFigureOut">
              <a:rPr lang="en-US" smtClean="0"/>
              <a:pPr/>
              <a:t>9/25/13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06037E-9348-43C4-BF26-324EFDBAF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Subjonctif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Après les Expressions de </a:t>
            </a:r>
            <a:r>
              <a:rPr lang="en-US" dirty="0" err="1" smtClean="0"/>
              <a:t>Doute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5000" dirty="0"/>
              <a:t>***Depending on the level of </a:t>
            </a:r>
            <a:r>
              <a:rPr lang="en-US" sz="5000" b="1" dirty="0"/>
              <a:t>uncertainty</a:t>
            </a:r>
            <a:r>
              <a:rPr lang="en-US" sz="5000" dirty="0"/>
              <a:t> or </a:t>
            </a:r>
            <a:r>
              <a:rPr lang="en-US" sz="5000" b="1" dirty="0"/>
              <a:t>doubt</a:t>
            </a:r>
            <a:r>
              <a:rPr lang="en-US" sz="5000" dirty="0"/>
              <a:t> the speaker wants to convey, certain expressions may be followed by the </a:t>
            </a:r>
            <a:r>
              <a:rPr lang="en-US" sz="5000" b="1" dirty="0"/>
              <a:t>indicative</a:t>
            </a:r>
            <a:r>
              <a:rPr lang="en-US" sz="5000" dirty="0"/>
              <a:t> OR the </a:t>
            </a:r>
            <a:r>
              <a:rPr lang="en-US" sz="5000" b="1" dirty="0"/>
              <a:t>subjunctive</a:t>
            </a:r>
            <a:r>
              <a:rPr lang="en-US" sz="5000" dirty="0"/>
              <a:t>.***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4000" b="1" dirty="0"/>
              <a:t>Il semble que</a:t>
            </a:r>
            <a:r>
              <a:rPr lang="fr-FR" sz="4000" dirty="0"/>
              <a:t> tu as raison. </a:t>
            </a:r>
            <a:endParaRPr lang="fr-FR" sz="4000" dirty="0" smtClean="0"/>
          </a:p>
          <a:p>
            <a:pPr lvl="1"/>
            <a:r>
              <a:rPr lang="en-US" sz="4000" i="1" dirty="0" smtClean="0"/>
              <a:t>It </a:t>
            </a:r>
            <a:r>
              <a:rPr lang="en-US" sz="4000" i="1" dirty="0"/>
              <a:t>seems you are right. (This is pretty sure</a:t>
            </a:r>
            <a:r>
              <a:rPr lang="en-US" sz="4000" i="1" dirty="0" smtClean="0"/>
              <a:t>.)</a:t>
            </a:r>
          </a:p>
          <a:p>
            <a:r>
              <a:rPr lang="fr-FR" sz="4000" b="1" dirty="0"/>
              <a:t>Il</a:t>
            </a:r>
            <a:r>
              <a:rPr lang="fr-FR" sz="4000" dirty="0"/>
              <a:t> </a:t>
            </a:r>
            <a:r>
              <a:rPr lang="fr-FR" sz="4000" b="1" dirty="0"/>
              <a:t>semble</a:t>
            </a:r>
            <a:r>
              <a:rPr lang="fr-FR" sz="4000" dirty="0"/>
              <a:t> </a:t>
            </a:r>
            <a:r>
              <a:rPr lang="fr-FR" sz="4000" b="1" dirty="0"/>
              <a:t>que</a:t>
            </a:r>
            <a:r>
              <a:rPr lang="fr-FR" sz="4000" dirty="0"/>
              <a:t> tu aies raison. </a:t>
            </a:r>
            <a:endParaRPr lang="en-US" sz="4000" dirty="0" smtClean="0"/>
          </a:p>
          <a:p>
            <a:pPr lvl="1"/>
            <a:r>
              <a:rPr lang="en-US" sz="4000" dirty="0" smtClean="0"/>
              <a:t> </a:t>
            </a:r>
            <a:r>
              <a:rPr lang="en-US" sz="4000" i="1" dirty="0"/>
              <a:t>It would seem that you are right. (It is much less sure.)</a:t>
            </a:r>
          </a:p>
          <a:p>
            <a:pPr lvl="0"/>
            <a:endParaRPr lang="en-US" dirty="0" smtClean="0"/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	   (+SUBJUNCTIVE)</a:t>
            </a:r>
          </a:p>
          <a:p>
            <a:pPr>
              <a:buNone/>
            </a:pPr>
            <a:endParaRPr lang="fr-FR" sz="2500" b="1" dirty="0"/>
          </a:p>
          <a:p>
            <a:pPr>
              <a:buNone/>
            </a:pPr>
            <a:r>
              <a:rPr lang="fr-FR" sz="4000" dirty="0"/>
              <a:t>je sais que…			</a:t>
            </a:r>
            <a:r>
              <a:rPr lang="fr-FR" sz="4000" dirty="0" smtClean="0"/>
              <a:t>je </a:t>
            </a:r>
            <a:r>
              <a:rPr lang="fr-FR" sz="4000" dirty="0"/>
              <a:t>doute que</a:t>
            </a:r>
            <a:r>
              <a:rPr lang="fr-FR" sz="4000" dirty="0" smtClean="0"/>
              <a:t>…</a:t>
            </a:r>
          </a:p>
          <a:p>
            <a:pPr>
              <a:buNone/>
            </a:pPr>
            <a:endParaRPr lang="fr-FR" sz="4000" dirty="0" smtClean="0"/>
          </a:p>
          <a:p>
            <a:pPr>
              <a:buNone/>
            </a:pPr>
            <a:r>
              <a:rPr lang="fr-FR" sz="4000" dirty="0" smtClean="0"/>
              <a:t>je dis que…</a:t>
            </a:r>
            <a:endParaRPr lang="en-US" sz="40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   (+SUBJUNCTIVE)</a:t>
            </a:r>
          </a:p>
          <a:p>
            <a:pPr>
              <a:buNone/>
            </a:pPr>
            <a:endParaRPr lang="fr-FR" sz="2500" b="1" dirty="0"/>
          </a:p>
          <a:p>
            <a:pPr>
              <a:buNone/>
            </a:pPr>
            <a:r>
              <a:rPr lang="fr-FR" sz="4000" dirty="0"/>
              <a:t>je crois que…		</a:t>
            </a:r>
            <a:r>
              <a:rPr lang="fr-FR" sz="4000" dirty="0" smtClean="0"/>
              <a:t>je </a:t>
            </a:r>
            <a:r>
              <a:rPr lang="fr-FR" sz="4000" dirty="0"/>
              <a:t>ne crois pas </a:t>
            </a:r>
            <a:r>
              <a:rPr lang="fr-FR" sz="4000" dirty="0" smtClean="0"/>
              <a:t>                    						que</a:t>
            </a:r>
            <a:r>
              <a:rPr lang="fr-FR" sz="4000" dirty="0"/>
              <a:t>…</a:t>
            </a:r>
            <a:endParaRPr lang="en-US" sz="4000" dirty="0"/>
          </a:p>
          <a:p>
            <a:pPr>
              <a:buNone/>
            </a:pPr>
            <a:r>
              <a:rPr lang="en-US" sz="2500" dirty="0" smtClean="0"/>
              <a:t>		</a:t>
            </a:r>
          </a:p>
          <a:p>
            <a:pPr>
              <a:buNone/>
            </a:pPr>
            <a:r>
              <a:rPr lang="en-US" sz="4000" dirty="0"/>
              <a:t>	</a:t>
            </a:r>
            <a:r>
              <a:rPr lang="en-US" sz="4000" dirty="0" smtClean="0"/>
              <a:t>				</a:t>
            </a:r>
            <a:r>
              <a:rPr lang="fr-FR" sz="4000" dirty="0" smtClean="0"/>
              <a:t>crois-tu </a:t>
            </a:r>
            <a:r>
              <a:rPr lang="fr-FR" sz="4000" dirty="0"/>
              <a:t>que… 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	   (+SUBJUNCTIVE)</a:t>
            </a:r>
          </a:p>
          <a:p>
            <a:pPr>
              <a:buNone/>
            </a:pPr>
            <a:endParaRPr lang="fr-FR" sz="4000" b="1" dirty="0"/>
          </a:p>
          <a:p>
            <a:pPr>
              <a:buNone/>
            </a:pPr>
            <a:r>
              <a:rPr lang="fr-FR" sz="4000" dirty="0"/>
              <a:t>je pense </a:t>
            </a:r>
            <a:r>
              <a:rPr lang="fr-FR" sz="4000" dirty="0" smtClean="0"/>
              <a:t>que… 	 je </a:t>
            </a:r>
            <a:r>
              <a:rPr lang="fr-FR" sz="4000" dirty="0"/>
              <a:t>ne pense pas </a:t>
            </a:r>
            <a:r>
              <a:rPr lang="fr-FR" sz="4000" dirty="0" smtClean="0"/>
              <a:t>								que</a:t>
            </a:r>
            <a:r>
              <a:rPr lang="fr-FR" sz="4000" dirty="0"/>
              <a:t>…</a:t>
            </a:r>
            <a:endParaRPr lang="en-US" sz="4000" dirty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fr-FR" sz="4000" dirty="0"/>
              <a:t>					</a:t>
            </a:r>
            <a:r>
              <a:rPr lang="fr-FR" sz="4000" dirty="0" smtClean="0"/>
              <a:t>penses-tu </a:t>
            </a:r>
            <a:r>
              <a:rPr lang="fr-FR" sz="4000" dirty="0"/>
              <a:t>que… ?</a:t>
            </a:r>
            <a:endParaRPr lang="en-US" sz="40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		   (+SUBJUNCTIVE)</a:t>
            </a:r>
          </a:p>
          <a:p>
            <a:pPr>
              <a:buNone/>
            </a:pPr>
            <a:endParaRPr lang="fr-FR" sz="2500" b="1" dirty="0"/>
          </a:p>
          <a:p>
            <a:pPr>
              <a:buNone/>
            </a:pPr>
            <a:r>
              <a:rPr lang="fr-FR" sz="3500" dirty="0"/>
              <a:t>je suis sûr(e) </a:t>
            </a:r>
            <a:r>
              <a:rPr lang="fr-FR" sz="3500" dirty="0" smtClean="0"/>
              <a:t>que…		je </a:t>
            </a:r>
            <a:r>
              <a:rPr lang="fr-FR" sz="3500" dirty="0"/>
              <a:t>ne suis pas </a:t>
            </a:r>
            <a:r>
              <a:rPr lang="fr-FR" sz="3500" dirty="0" smtClean="0"/>
              <a:t>							sûr(e</a:t>
            </a:r>
            <a:r>
              <a:rPr lang="fr-FR" sz="3500" dirty="0"/>
              <a:t>) </a:t>
            </a:r>
            <a:r>
              <a:rPr lang="fr-FR" sz="3500" dirty="0" smtClean="0"/>
              <a:t>que… 										</a:t>
            </a:r>
          </a:p>
          <a:p>
            <a:pPr>
              <a:buNone/>
            </a:pPr>
            <a:endParaRPr lang="fr-FR" sz="3500" dirty="0"/>
          </a:p>
          <a:p>
            <a:pPr>
              <a:buNone/>
            </a:pPr>
            <a:r>
              <a:rPr lang="fr-FR" sz="3500" dirty="0"/>
              <a:t>					</a:t>
            </a:r>
            <a:r>
              <a:rPr lang="fr-FR" sz="3500" dirty="0" smtClean="0"/>
              <a:t>	es-tu </a:t>
            </a:r>
            <a:r>
              <a:rPr lang="fr-FR" sz="3500" dirty="0"/>
              <a:t>sûr(e) que… ?</a:t>
            </a:r>
            <a:endParaRPr lang="en-US" sz="35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	   	(+SUBJUNCTIVE)</a:t>
            </a:r>
          </a:p>
          <a:p>
            <a:pPr>
              <a:buNone/>
            </a:pPr>
            <a:endParaRPr lang="fr-FR" sz="2500" b="1" dirty="0"/>
          </a:p>
          <a:p>
            <a:pPr>
              <a:buNone/>
            </a:pPr>
            <a:r>
              <a:rPr lang="fr-FR" sz="2800" dirty="0"/>
              <a:t>il est </a:t>
            </a:r>
            <a:r>
              <a:rPr lang="fr-FR" sz="2800" dirty="0" smtClean="0"/>
              <a:t>sûr/vrai/certain que…    il </a:t>
            </a:r>
            <a:r>
              <a:rPr lang="fr-FR" sz="2800" dirty="0"/>
              <a:t>n’est pas </a:t>
            </a:r>
            <a:r>
              <a:rPr lang="fr-FR" sz="2800" dirty="0" smtClean="0"/>
              <a:t>sûr/vrai/certain 							que…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    </a:t>
            </a:r>
            <a:r>
              <a:rPr lang="fr-FR" sz="2800" dirty="0"/>
              <a:t>				</a:t>
            </a:r>
            <a:r>
              <a:rPr lang="fr-FR" sz="2800" dirty="0" smtClean="0"/>
              <a:t>        est-il </a:t>
            </a:r>
            <a:r>
              <a:rPr lang="fr-FR" sz="2800" dirty="0"/>
              <a:t>sûr / vrai / certain </a:t>
            </a:r>
            <a:r>
              <a:rPr lang="fr-FR" sz="2800" dirty="0" smtClean="0"/>
              <a:t>								que</a:t>
            </a:r>
            <a:r>
              <a:rPr lang="fr-FR" sz="2800" dirty="0"/>
              <a:t>… ?</a:t>
            </a:r>
            <a:endParaRPr lang="en-US" sz="28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	  (+SUBJUNCTIVE)</a:t>
            </a:r>
          </a:p>
          <a:p>
            <a:pPr>
              <a:buNone/>
            </a:pPr>
            <a:endParaRPr lang="fr-FR" sz="2500" b="1" dirty="0"/>
          </a:p>
          <a:p>
            <a:pPr>
              <a:buNone/>
            </a:pPr>
            <a:r>
              <a:rPr lang="fr-FR" sz="4000" dirty="0"/>
              <a:t>il est clair que…	</a:t>
            </a:r>
            <a:r>
              <a:rPr lang="fr-FR" sz="4000" dirty="0" smtClean="0"/>
              <a:t>il </a:t>
            </a:r>
            <a:r>
              <a:rPr lang="fr-FR" sz="4000" dirty="0"/>
              <a:t>est douteux que…</a:t>
            </a:r>
            <a:endParaRPr lang="en-US" sz="40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de Doute</a:t>
            </a:r>
            <a:endParaRPr lang="en-US" sz="3000" dirty="0" smtClean="0"/>
          </a:p>
          <a:p>
            <a:pPr>
              <a:buNone/>
            </a:pPr>
            <a:r>
              <a:rPr lang="fr-FR" sz="2500" b="1" dirty="0" smtClean="0"/>
              <a:t>      (+INDICATIF)		   (+SUBJUNCTIVE)</a:t>
            </a:r>
          </a:p>
          <a:p>
            <a:pPr>
              <a:buNone/>
            </a:pPr>
            <a:endParaRPr lang="fr-FR" sz="2500" b="1" dirty="0"/>
          </a:p>
          <a:p>
            <a:pPr>
              <a:buNone/>
            </a:pPr>
            <a:r>
              <a:rPr lang="fr-FR" sz="3500" dirty="0"/>
              <a:t>il est probable que…	</a:t>
            </a:r>
            <a:r>
              <a:rPr lang="fr-FR" sz="3500" dirty="0" smtClean="0"/>
              <a:t>	il </a:t>
            </a:r>
            <a:r>
              <a:rPr lang="fr-FR" sz="3500" dirty="0"/>
              <a:t>est possible </a:t>
            </a:r>
            <a:r>
              <a:rPr lang="fr-FR" sz="3500" dirty="0" smtClean="0"/>
              <a:t>								que</a:t>
            </a:r>
            <a:r>
              <a:rPr lang="fr-FR" sz="3500" dirty="0"/>
              <a:t>…</a:t>
            </a:r>
            <a:endParaRPr lang="en-US" sz="35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Vocabulaire: Verbes et Expressions de Certitude et de Doute</a:t>
            </a:r>
            <a:r>
              <a:rPr lang="fr-FR" b="1" u="sng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000" b="1" dirty="0" err="1" smtClean="0"/>
              <a:t>Exp</a:t>
            </a:r>
            <a:r>
              <a:rPr lang="fr-FR" sz="3000" b="1" dirty="0" smtClean="0"/>
              <a:t>. </a:t>
            </a:r>
            <a:r>
              <a:rPr lang="fr-FR" sz="3000" b="1" dirty="0"/>
              <a:t>de Certitude 		</a:t>
            </a:r>
            <a:r>
              <a:rPr lang="fr-FR" sz="3000" b="1" dirty="0" err="1" smtClean="0"/>
              <a:t>Exp</a:t>
            </a:r>
            <a:r>
              <a:rPr lang="fr-FR" sz="3000" b="1" dirty="0" smtClean="0"/>
              <a:t>. </a:t>
            </a:r>
            <a:r>
              <a:rPr lang="fr-FR" sz="3000" b="1" dirty="0"/>
              <a:t>de Doute</a:t>
            </a:r>
            <a:endParaRPr lang="en-US" sz="3000" dirty="0"/>
          </a:p>
          <a:p>
            <a:pPr>
              <a:buNone/>
            </a:pPr>
            <a:r>
              <a:rPr lang="fr-FR" sz="2500" b="1" dirty="0"/>
              <a:t>      (+INDICATIF)		</a:t>
            </a:r>
            <a:r>
              <a:rPr lang="fr-FR" sz="2500" b="1" dirty="0" smtClean="0"/>
              <a:t>   </a:t>
            </a:r>
            <a:r>
              <a:rPr lang="fr-FR" sz="2500" b="1" dirty="0"/>
              <a:t>(+SUBJUNCTIVE</a:t>
            </a:r>
            <a:r>
              <a:rPr lang="fr-FR" sz="2500" b="1" dirty="0" smtClean="0"/>
              <a:t>)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fr-FR" sz="3500" dirty="0"/>
              <a:t>il est évident </a:t>
            </a:r>
            <a:r>
              <a:rPr lang="fr-FR" sz="3500" dirty="0" smtClean="0"/>
              <a:t>que…         il </a:t>
            </a:r>
            <a:r>
              <a:rPr lang="fr-FR" sz="3500" dirty="0"/>
              <a:t>est impossible </a:t>
            </a:r>
            <a:r>
              <a:rPr lang="fr-FR" sz="3500" dirty="0" smtClean="0"/>
              <a:t>								que</a:t>
            </a:r>
            <a:r>
              <a:rPr lang="fr-FR" sz="3500" dirty="0"/>
              <a:t>…</a:t>
            </a:r>
            <a:endParaRPr lang="en-US" sz="3500" dirty="0"/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**The </a:t>
            </a:r>
            <a:r>
              <a:rPr lang="en-US" sz="4000" b="1" dirty="0"/>
              <a:t>INDICATIVE</a:t>
            </a:r>
            <a:r>
              <a:rPr lang="en-US" sz="4000" dirty="0"/>
              <a:t> is used after verbs and expressions of </a:t>
            </a:r>
            <a:r>
              <a:rPr lang="en-US" sz="4000" b="1" dirty="0"/>
              <a:t>CERTAINTY</a:t>
            </a:r>
            <a:r>
              <a:rPr lang="en-US" sz="4000" dirty="0"/>
              <a:t> </a:t>
            </a:r>
            <a:r>
              <a:rPr lang="en-US" sz="4000" dirty="0" smtClean="0"/>
              <a:t>or </a:t>
            </a:r>
            <a:r>
              <a:rPr lang="en-US" sz="4000" b="1" dirty="0" smtClean="0"/>
              <a:t>BELIEF</a:t>
            </a:r>
            <a:r>
              <a:rPr lang="en-US" sz="4000" dirty="0" smtClean="0"/>
              <a:t>.**</a:t>
            </a:r>
          </a:p>
          <a:p>
            <a:r>
              <a:rPr lang="en-US" sz="4000" dirty="0"/>
              <a:t>***The </a:t>
            </a:r>
            <a:r>
              <a:rPr lang="en-US" sz="4000" b="1" dirty="0"/>
              <a:t>SUBJUNCTIVE</a:t>
            </a:r>
            <a:r>
              <a:rPr lang="en-US" sz="4000" dirty="0"/>
              <a:t> is used after verbs and expressions of </a:t>
            </a:r>
            <a:r>
              <a:rPr lang="en-US" sz="4000" b="1" dirty="0"/>
              <a:t>DOUBT</a:t>
            </a:r>
            <a:r>
              <a:rPr lang="en-US" sz="4000" dirty="0"/>
              <a:t> and </a:t>
            </a:r>
            <a:r>
              <a:rPr lang="en-US" sz="4000" b="1" dirty="0"/>
              <a:t>UNCERTAINTY</a:t>
            </a:r>
            <a:r>
              <a:rPr lang="en-US" sz="4000" dirty="0"/>
              <a:t>.***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LE PASSE DU SUBJONCTIF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Just like the PC, the past subjunctive is a compound tense formed according to a pattern.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Passé du </a:t>
            </a:r>
            <a:r>
              <a:rPr lang="en-US" dirty="0" err="1" smtClean="0"/>
              <a:t>Subjonctif</a:t>
            </a:r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500" dirty="0" smtClean="0"/>
              <a:t>present subjunctive of </a:t>
            </a:r>
            <a:r>
              <a:rPr lang="en-US" sz="4500" b="1" i="1" dirty="0" err="1" smtClean="0"/>
              <a:t>avoir</a:t>
            </a:r>
            <a:r>
              <a:rPr lang="en-US" sz="4500" b="1" i="1" dirty="0" smtClean="0"/>
              <a:t> </a:t>
            </a:r>
            <a:r>
              <a:rPr lang="en-US" sz="4500" dirty="0" smtClean="0"/>
              <a:t> or </a:t>
            </a:r>
            <a:r>
              <a:rPr lang="en-US" sz="4500" b="1" i="1" dirty="0" err="1" smtClean="0"/>
              <a:t>être</a:t>
            </a:r>
            <a:r>
              <a:rPr lang="en-US" sz="4500" dirty="0" smtClean="0"/>
              <a:t> </a:t>
            </a:r>
          </a:p>
          <a:p>
            <a:pPr algn="ctr">
              <a:buNone/>
            </a:pPr>
            <a:r>
              <a:rPr lang="en-US" sz="4500" dirty="0" smtClean="0"/>
              <a:t>+ </a:t>
            </a:r>
          </a:p>
          <a:p>
            <a:pPr algn="ctr">
              <a:buNone/>
            </a:pPr>
            <a:r>
              <a:rPr lang="en-US" sz="4500" dirty="0" smtClean="0"/>
              <a:t>Past Participle!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392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Parler</a:t>
            </a:r>
            <a:r>
              <a:rPr lang="en-US" dirty="0" smtClean="0"/>
              <a:t>				</a:t>
            </a:r>
            <a:r>
              <a:rPr lang="en-US" dirty="0" err="1" smtClean="0"/>
              <a:t>Aller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j’aie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	</a:t>
            </a:r>
            <a:r>
              <a:rPr lang="en-US" dirty="0" err="1" smtClean="0"/>
              <a:t>que</a:t>
            </a:r>
            <a:r>
              <a:rPr lang="en-US" dirty="0" smtClean="0"/>
              <a:t> je </a:t>
            </a:r>
            <a:r>
              <a:rPr lang="en-US" dirty="0" err="1" smtClean="0"/>
              <a:t>sois</a:t>
            </a:r>
            <a:r>
              <a:rPr lang="en-US" dirty="0" smtClean="0"/>
              <a:t> </a:t>
            </a:r>
            <a:r>
              <a:rPr lang="en-US" dirty="0" err="1" smtClean="0"/>
              <a:t>allé</a:t>
            </a:r>
            <a:r>
              <a:rPr lang="en-US" dirty="0" smtClean="0"/>
              <a:t>(e) </a:t>
            </a:r>
          </a:p>
          <a:p>
            <a:pPr>
              <a:buNone/>
            </a:pP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aies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sois</a:t>
            </a:r>
            <a:r>
              <a:rPr lang="en-US" dirty="0" smtClean="0"/>
              <a:t> </a:t>
            </a:r>
            <a:r>
              <a:rPr lang="en-US" dirty="0" err="1" smtClean="0"/>
              <a:t>allé</a:t>
            </a:r>
            <a:r>
              <a:rPr lang="en-US" dirty="0" smtClean="0"/>
              <a:t>(e)</a:t>
            </a:r>
          </a:p>
          <a:p>
            <a:pPr>
              <a:buNone/>
            </a:pP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	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soit</a:t>
            </a:r>
            <a:r>
              <a:rPr lang="en-US" dirty="0" smtClean="0"/>
              <a:t> </a:t>
            </a:r>
            <a:r>
              <a:rPr lang="en-US" dirty="0" err="1" smtClean="0"/>
              <a:t>allé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qu’elle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	</a:t>
            </a:r>
            <a:r>
              <a:rPr lang="en-US" dirty="0" err="1" smtClean="0"/>
              <a:t>qu’elle</a:t>
            </a:r>
            <a:r>
              <a:rPr lang="en-US" dirty="0" smtClean="0"/>
              <a:t> </a:t>
            </a:r>
            <a:r>
              <a:rPr lang="en-US" dirty="0" err="1" smtClean="0"/>
              <a:t>soit</a:t>
            </a:r>
            <a:r>
              <a:rPr lang="en-US" dirty="0" smtClean="0"/>
              <a:t> </a:t>
            </a:r>
            <a:r>
              <a:rPr lang="en-US" dirty="0" err="1" smtClean="0"/>
              <a:t>allée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que</a:t>
            </a:r>
            <a:r>
              <a:rPr lang="en-US" dirty="0" smtClean="0"/>
              <a:t> nous </a:t>
            </a:r>
            <a:r>
              <a:rPr lang="en-US" dirty="0" err="1" smtClean="0"/>
              <a:t>ayons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</a:t>
            </a:r>
            <a:r>
              <a:rPr lang="en-US" dirty="0" err="1" smtClean="0"/>
              <a:t>que</a:t>
            </a:r>
            <a:r>
              <a:rPr lang="en-US" dirty="0" smtClean="0"/>
              <a:t> nous </a:t>
            </a:r>
            <a:r>
              <a:rPr lang="en-US" dirty="0" err="1" smtClean="0"/>
              <a:t>soyons</a:t>
            </a:r>
            <a:r>
              <a:rPr lang="en-US" dirty="0" smtClean="0"/>
              <a:t> </a:t>
            </a:r>
            <a:r>
              <a:rPr lang="en-US" dirty="0" err="1" smtClean="0"/>
              <a:t>allé</a:t>
            </a:r>
            <a:r>
              <a:rPr lang="en-US" dirty="0" smtClean="0"/>
              <a:t>(e)s</a:t>
            </a:r>
          </a:p>
          <a:p>
            <a:pPr>
              <a:buNone/>
            </a:pP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ayez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soyez</a:t>
            </a:r>
            <a:r>
              <a:rPr lang="en-US" dirty="0" smtClean="0"/>
              <a:t> </a:t>
            </a:r>
            <a:r>
              <a:rPr lang="en-US" dirty="0" err="1" smtClean="0"/>
              <a:t>allé</a:t>
            </a:r>
            <a:r>
              <a:rPr lang="en-US" dirty="0" smtClean="0"/>
              <a:t>(e)(s)</a:t>
            </a:r>
          </a:p>
          <a:p>
            <a:pPr>
              <a:buNone/>
            </a:pPr>
            <a:r>
              <a:rPr lang="en-US" dirty="0" err="1" smtClean="0"/>
              <a:t>qu’ils</a:t>
            </a:r>
            <a:r>
              <a:rPr lang="en-US" dirty="0" smtClean="0"/>
              <a:t> </a:t>
            </a:r>
            <a:r>
              <a:rPr lang="en-US" dirty="0" err="1" smtClean="0"/>
              <a:t>aient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	</a:t>
            </a:r>
            <a:r>
              <a:rPr lang="en-US" dirty="0" err="1" smtClean="0"/>
              <a:t>qu’ils</a:t>
            </a:r>
            <a:r>
              <a:rPr lang="en-US" dirty="0" smtClean="0"/>
              <a:t> </a:t>
            </a:r>
            <a:r>
              <a:rPr lang="en-US" dirty="0" err="1" smtClean="0"/>
              <a:t>soient</a:t>
            </a:r>
            <a:r>
              <a:rPr lang="en-US" dirty="0" smtClean="0"/>
              <a:t> </a:t>
            </a:r>
            <a:r>
              <a:rPr lang="en-US" dirty="0" err="1" smtClean="0"/>
              <a:t>allés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qu’elles</a:t>
            </a:r>
            <a:r>
              <a:rPr lang="en-US" dirty="0" smtClean="0"/>
              <a:t> </a:t>
            </a:r>
            <a:r>
              <a:rPr lang="en-US" dirty="0" err="1" smtClean="0"/>
              <a:t>aient</a:t>
            </a:r>
            <a:r>
              <a:rPr lang="en-US" dirty="0" smtClean="0"/>
              <a:t> </a:t>
            </a:r>
            <a:r>
              <a:rPr lang="en-US" dirty="0" err="1" smtClean="0"/>
              <a:t>parlé</a:t>
            </a:r>
            <a:r>
              <a:rPr lang="en-US" dirty="0" smtClean="0"/>
              <a:t>		</a:t>
            </a:r>
            <a:r>
              <a:rPr lang="en-US" dirty="0" err="1" smtClean="0"/>
              <a:t>qu’elles</a:t>
            </a:r>
            <a:r>
              <a:rPr lang="en-US" dirty="0" smtClean="0"/>
              <a:t> </a:t>
            </a:r>
            <a:r>
              <a:rPr lang="en-US" dirty="0" err="1" smtClean="0"/>
              <a:t>soient</a:t>
            </a:r>
            <a:r>
              <a:rPr lang="en-US" dirty="0" smtClean="0"/>
              <a:t> </a:t>
            </a:r>
            <a:r>
              <a:rPr lang="en-US" dirty="0" err="1" smtClean="0"/>
              <a:t>allées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S’amuser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19200"/>
            <a:ext cx="850392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500" dirty="0" err="1" smtClean="0"/>
              <a:t>que</a:t>
            </a:r>
            <a:r>
              <a:rPr lang="en-US" sz="3500" dirty="0" smtClean="0"/>
              <a:t> je me </a:t>
            </a:r>
            <a:r>
              <a:rPr lang="en-US" sz="3500" dirty="0" err="1" smtClean="0"/>
              <a:t>sois</a:t>
            </a:r>
            <a:r>
              <a:rPr lang="en-US" sz="3500" dirty="0" smtClean="0"/>
              <a:t> </a:t>
            </a:r>
            <a:r>
              <a:rPr lang="en-US" sz="3500" dirty="0" err="1" smtClean="0"/>
              <a:t>amusé</a:t>
            </a:r>
            <a:r>
              <a:rPr lang="en-US" sz="3500" dirty="0" smtClean="0"/>
              <a:t>(e)</a:t>
            </a:r>
          </a:p>
          <a:p>
            <a:pPr>
              <a:buNone/>
            </a:pPr>
            <a:r>
              <a:rPr lang="en-US" sz="3500" dirty="0" err="1" smtClean="0"/>
              <a:t>que</a:t>
            </a:r>
            <a:r>
              <a:rPr lang="en-US" sz="3500" dirty="0" smtClean="0"/>
              <a:t> </a:t>
            </a:r>
            <a:r>
              <a:rPr lang="en-US" sz="3500" dirty="0" err="1" smtClean="0"/>
              <a:t>tu</a:t>
            </a:r>
            <a:r>
              <a:rPr lang="en-US" sz="3500" dirty="0" smtClean="0"/>
              <a:t> </a:t>
            </a:r>
            <a:r>
              <a:rPr lang="en-US" sz="3500" dirty="0" err="1" smtClean="0"/>
              <a:t>te</a:t>
            </a:r>
            <a:r>
              <a:rPr lang="en-US" sz="3500" dirty="0" smtClean="0"/>
              <a:t> </a:t>
            </a:r>
            <a:r>
              <a:rPr lang="en-US" sz="3500" dirty="0" err="1" smtClean="0"/>
              <a:t>sois</a:t>
            </a:r>
            <a:r>
              <a:rPr lang="en-US" sz="3500" dirty="0" smtClean="0"/>
              <a:t> </a:t>
            </a:r>
            <a:r>
              <a:rPr lang="en-US" sz="3500" dirty="0" err="1" smtClean="0"/>
              <a:t>amusé</a:t>
            </a:r>
            <a:r>
              <a:rPr lang="en-US" sz="3500" dirty="0" smtClean="0"/>
              <a:t>(e)</a:t>
            </a:r>
          </a:p>
          <a:p>
            <a:pPr>
              <a:buNone/>
            </a:pPr>
            <a:r>
              <a:rPr lang="en-US" sz="3500" dirty="0" err="1" smtClean="0"/>
              <a:t>qu’il</a:t>
            </a:r>
            <a:r>
              <a:rPr lang="en-US" sz="3500" dirty="0" smtClean="0"/>
              <a:t> se </a:t>
            </a:r>
            <a:r>
              <a:rPr lang="en-US" sz="3500" dirty="0" err="1" smtClean="0"/>
              <a:t>soit</a:t>
            </a:r>
            <a:r>
              <a:rPr lang="en-US" sz="3500" dirty="0" smtClean="0"/>
              <a:t> </a:t>
            </a:r>
            <a:r>
              <a:rPr lang="en-US" sz="3500" dirty="0" err="1" smtClean="0"/>
              <a:t>amusé</a:t>
            </a:r>
            <a:endParaRPr lang="en-US" sz="3500" dirty="0" smtClean="0"/>
          </a:p>
          <a:p>
            <a:pPr>
              <a:buNone/>
            </a:pPr>
            <a:r>
              <a:rPr lang="en-US" sz="3500" dirty="0" err="1" smtClean="0"/>
              <a:t>qu’elle</a:t>
            </a:r>
            <a:r>
              <a:rPr lang="en-US" sz="3500" dirty="0" smtClean="0"/>
              <a:t> se </a:t>
            </a:r>
            <a:r>
              <a:rPr lang="en-US" sz="3500" dirty="0" err="1" smtClean="0"/>
              <a:t>soit</a:t>
            </a:r>
            <a:r>
              <a:rPr lang="en-US" sz="3500" dirty="0" smtClean="0"/>
              <a:t> </a:t>
            </a:r>
            <a:r>
              <a:rPr lang="en-US" sz="3500" dirty="0" err="1" smtClean="0"/>
              <a:t>amusée</a:t>
            </a:r>
            <a:endParaRPr lang="en-US" sz="3500" dirty="0" smtClean="0"/>
          </a:p>
          <a:p>
            <a:pPr>
              <a:buNone/>
            </a:pPr>
            <a:r>
              <a:rPr lang="en-US" sz="3500" dirty="0" err="1" smtClean="0"/>
              <a:t>que</a:t>
            </a:r>
            <a:r>
              <a:rPr lang="en-US" sz="3500" dirty="0" smtClean="0"/>
              <a:t> nous </a:t>
            </a:r>
            <a:r>
              <a:rPr lang="en-US" sz="3500" dirty="0" err="1" smtClean="0"/>
              <a:t>nous</a:t>
            </a:r>
            <a:r>
              <a:rPr lang="en-US" sz="3500" dirty="0" smtClean="0"/>
              <a:t> </a:t>
            </a:r>
            <a:r>
              <a:rPr lang="en-US" sz="3500" dirty="0" err="1" smtClean="0"/>
              <a:t>soyons</a:t>
            </a:r>
            <a:r>
              <a:rPr lang="en-US" sz="3500" dirty="0" smtClean="0"/>
              <a:t> </a:t>
            </a:r>
            <a:r>
              <a:rPr lang="en-US" sz="3500" dirty="0" err="1" smtClean="0"/>
              <a:t>amusé</a:t>
            </a:r>
            <a:r>
              <a:rPr lang="en-US" sz="3500" dirty="0" smtClean="0"/>
              <a:t>(e)s</a:t>
            </a:r>
          </a:p>
          <a:p>
            <a:pPr>
              <a:buNone/>
            </a:pPr>
            <a:r>
              <a:rPr lang="en-US" sz="3500" dirty="0" err="1" smtClean="0"/>
              <a:t>que</a:t>
            </a:r>
            <a:r>
              <a:rPr lang="en-US" sz="3500" dirty="0" smtClean="0"/>
              <a:t> </a:t>
            </a:r>
            <a:r>
              <a:rPr lang="en-US" sz="3500" dirty="0" err="1" smtClean="0"/>
              <a:t>vous</a:t>
            </a:r>
            <a:r>
              <a:rPr lang="en-US" sz="3500" dirty="0" smtClean="0"/>
              <a:t> </a:t>
            </a:r>
            <a:r>
              <a:rPr lang="en-US" sz="3500" dirty="0" err="1" smtClean="0"/>
              <a:t>vous</a:t>
            </a:r>
            <a:r>
              <a:rPr lang="en-US" sz="3500" dirty="0" smtClean="0"/>
              <a:t> </a:t>
            </a:r>
            <a:r>
              <a:rPr lang="en-US" sz="3500" dirty="0" err="1" smtClean="0"/>
              <a:t>soyez</a:t>
            </a:r>
            <a:r>
              <a:rPr lang="en-US" sz="3500" dirty="0" smtClean="0"/>
              <a:t> </a:t>
            </a:r>
            <a:r>
              <a:rPr lang="en-US" sz="3500" dirty="0" err="1" smtClean="0"/>
              <a:t>amusé</a:t>
            </a:r>
            <a:r>
              <a:rPr lang="en-US" sz="3500" dirty="0" smtClean="0"/>
              <a:t>(e)(s)</a:t>
            </a:r>
          </a:p>
          <a:p>
            <a:pPr>
              <a:buNone/>
            </a:pPr>
            <a:r>
              <a:rPr lang="en-US" sz="3500" dirty="0" err="1" smtClean="0"/>
              <a:t>qu’ils</a:t>
            </a:r>
            <a:r>
              <a:rPr lang="en-US" sz="3500" dirty="0" smtClean="0"/>
              <a:t> se </a:t>
            </a:r>
            <a:r>
              <a:rPr lang="en-US" sz="3500" dirty="0" err="1" smtClean="0"/>
              <a:t>soient</a:t>
            </a:r>
            <a:r>
              <a:rPr lang="en-US" sz="3500" dirty="0" smtClean="0"/>
              <a:t> </a:t>
            </a:r>
            <a:r>
              <a:rPr lang="en-US" sz="3500" dirty="0" err="1" smtClean="0"/>
              <a:t>amusés</a:t>
            </a:r>
            <a:endParaRPr lang="en-US" sz="3500" dirty="0" smtClean="0"/>
          </a:p>
          <a:p>
            <a:pPr>
              <a:buNone/>
            </a:pPr>
            <a:r>
              <a:rPr lang="en-US" sz="3500" dirty="0" err="1" smtClean="0"/>
              <a:t>qu’elles</a:t>
            </a:r>
            <a:r>
              <a:rPr lang="en-US" sz="3500" dirty="0" smtClean="0"/>
              <a:t> se </a:t>
            </a:r>
            <a:r>
              <a:rPr lang="en-US" sz="3500" dirty="0" err="1" smtClean="0"/>
              <a:t>soient</a:t>
            </a:r>
            <a:r>
              <a:rPr lang="en-US" sz="3500" dirty="0" smtClean="0"/>
              <a:t> </a:t>
            </a:r>
            <a:r>
              <a:rPr lang="en-US" sz="3500" dirty="0" err="1" smtClean="0"/>
              <a:t>amusées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agreements of the past participle in </a:t>
            </a:r>
            <a:r>
              <a:rPr lang="en-US" smtClean="0"/>
              <a:t>compound </a:t>
            </a:r>
            <a:r>
              <a:rPr lang="en-US" smtClean="0"/>
              <a:t>tenses </a:t>
            </a:r>
            <a:r>
              <a:rPr lang="en-US" dirty="0" smtClean="0"/>
              <a:t>also applies to the past subjunctive.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e.g. Je </a:t>
            </a:r>
            <a:r>
              <a:rPr lang="en-US" dirty="0" err="1" smtClean="0"/>
              <a:t>suis</a:t>
            </a:r>
            <a:r>
              <a:rPr lang="en-US" dirty="0" smtClean="0"/>
              <a:t> content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i="1" dirty="0" err="1" smtClean="0"/>
              <a:t>aies</a:t>
            </a:r>
            <a:r>
              <a:rPr lang="en-US" i="1" dirty="0" smtClean="0"/>
              <a:t> </a:t>
            </a:r>
            <a:r>
              <a:rPr lang="en-US" i="1" dirty="0" err="1" smtClean="0"/>
              <a:t>téléphoné</a:t>
            </a:r>
            <a:r>
              <a:rPr lang="en-US" dirty="0" smtClean="0"/>
              <a:t> à </a:t>
            </a:r>
            <a:r>
              <a:rPr lang="en-US" b="1" dirty="0" err="1" smtClean="0"/>
              <a:t>ces</a:t>
            </a:r>
            <a:r>
              <a:rPr lang="en-US" b="1" dirty="0" smtClean="0"/>
              <a:t> </a:t>
            </a:r>
            <a:r>
              <a:rPr lang="en-US" b="1" dirty="0" err="1" smtClean="0"/>
              <a:t>filles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    Je </a:t>
            </a:r>
            <a:r>
              <a:rPr lang="en-US" dirty="0" err="1" smtClean="0"/>
              <a:t>suis</a:t>
            </a:r>
            <a:r>
              <a:rPr lang="en-US" dirty="0" smtClean="0"/>
              <a:t> </a:t>
            </a:r>
            <a:r>
              <a:rPr lang="en-US" dirty="0" err="1" smtClean="0"/>
              <a:t>heureux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b="1" u="sng" dirty="0" smtClean="0"/>
              <a:t>les</a:t>
            </a:r>
            <a:r>
              <a:rPr lang="en-US" dirty="0" smtClean="0"/>
              <a:t> </a:t>
            </a:r>
            <a:r>
              <a:rPr lang="en-US" dirty="0" err="1" smtClean="0"/>
              <a:t>aies</a:t>
            </a:r>
            <a:r>
              <a:rPr lang="en-US" dirty="0" smtClean="0"/>
              <a:t> </a:t>
            </a:r>
            <a:r>
              <a:rPr lang="en-US" dirty="0" err="1" smtClean="0"/>
              <a:t>invité</a:t>
            </a:r>
            <a:r>
              <a:rPr lang="en-US" b="1" u="sng" dirty="0" err="1" smtClean="0"/>
              <a:t>es</a:t>
            </a:r>
            <a:r>
              <a:rPr lang="en-US" dirty="0" smtClean="0"/>
              <a:t> à la </a:t>
            </a:r>
            <a:r>
              <a:rPr lang="en-US" dirty="0" err="1" smtClean="0"/>
              <a:t>boum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Utilisation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Present:</a:t>
            </a:r>
          </a:p>
          <a:p>
            <a:pPr>
              <a:buNone/>
            </a:pPr>
            <a:r>
              <a:rPr lang="en-US" dirty="0" smtClean="0"/>
              <a:t>	Je </a:t>
            </a:r>
            <a:r>
              <a:rPr lang="en-US" dirty="0" err="1" smtClean="0"/>
              <a:t>doute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Paul </a:t>
            </a:r>
            <a:r>
              <a:rPr lang="en-US" i="1" dirty="0" err="1" smtClean="0"/>
              <a:t>téléphone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soir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	I doubt that Paul </a:t>
            </a:r>
            <a:r>
              <a:rPr lang="en-US" i="1" dirty="0" smtClean="0"/>
              <a:t>will</a:t>
            </a:r>
            <a:r>
              <a:rPr lang="en-US" dirty="0" smtClean="0"/>
              <a:t> </a:t>
            </a:r>
            <a:r>
              <a:rPr lang="en-US" i="1" dirty="0" smtClean="0"/>
              <a:t>call</a:t>
            </a:r>
            <a:r>
              <a:rPr lang="en-US" dirty="0" smtClean="0"/>
              <a:t> tonight.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Passé:</a:t>
            </a:r>
          </a:p>
          <a:p>
            <a:pPr>
              <a:buNone/>
            </a:pPr>
            <a:r>
              <a:rPr lang="en-US" dirty="0" smtClean="0"/>
              <a:t>	Je </a:t>
            </a:r>
            <a:r>
              <a:rPr lang="en-US" dirty="0" err="1" smtClean="0"/>
              <a:t>doute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i="1" dirty="0" err="1" smtClean="0"/>
              <a:t>ait</a:t>
            </a:r>
            <a:r>
              <a:rPr lang="en-US" i="1" dirty="0" smtClean="0"/>
              <a:t> </a:t>
            </a:r>
            <a:r>
              <a:rPr lang="en-US" i="1" dirty="0" err="1" smtClean="0"/>
              <a:t>téléphoné</a:t>
            </a:r>
            <a:r>
              <a:rPr lang="en-US" i="1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	I doubt that he </a:t>
            </a:r>
            <a:r>
              <a:rPr lang="en-US" i="1" dirty="0" smtClean="0"/>
              <a:t>called</a:t>
            </a:r>
            <a:r>
              <a:rPr lang="en-US" dirty="0" smtClean="0"/>
              <a:t> yesterday.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Présent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Je </a:t>
            </a:r>
            <a:r>
              <a:rPr lang="en-US" dirty="0" err="1" smtClean="0"/>
              <a:t>regrette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i="1" dirty="0" smtClean="0"/>
              <a:t>ne </a:t>
            </a:r>
            <a:r>
              <a:rPr lang="en-US" i="1" dirty="0" err="1" smtClean="0"/>
              <a:t>veniez</a:t>
            </a:r>
            <a:r>
              <a:rPr lang="en-US" i="1" dirty="0" smtClean="0"/>
              <a:t> pas </a:t>
            </a:r>
            <a:r>
              <a:rPr lang="en-US" dirty="0" err="1" smtClean="0"/>
              <a:t>cet</a:t>
            </a:r>
            <a:r>
              <a:rPr lang="en-US" dirty="0" smtClean="0"/>
              <a:t> après-midi.</a:t>
            </a:r>
          </a:p>
          <a:p>
            <a:pPr>
              <a:buNone/>
            </a:pPr>
            <a:r>
              <a:rPr lang="en-US" dirty="0" smtClean="0"/>
              <a:t>	I am sorry that you </a:t>
            </a:r>
            <a:r>
              <a:rPr lang="en-US" i="1" dirty="0" smtClean="0"/>
              <a:t>are not coming</a:t>
            </a:r>
            <a:r>
              <a:rPr lang="en-US" dirty="0" smtClean="0"/>
              <a:t> this afternoon.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Passé:</a:t>
            </a:r>
          </a:p>
          <a:p>
            <a:pPr>
              <a:buNone/>
            </a:pPr>
            <a:r>
              <a:rPr lang="en-US" dirty="0" smtClean="0"/>
              <a:t>Je </a:t>
            </a:r>
            <a:r>
              <a:rPr lang="en-US" dirty="0" err="1" smtClean="0"/>
              <a:t>regrette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i="1" dirty="0" smtClean="0"/>
              <a:t>ne </a:t>
            </a:r>
            <a:r>
              <a:rPr lang="en-US" i="1" dirty="0" err="1" smtClean="0"/>
              <a:t>soyez</a:t>
            </a:r>
            <a:r>
              <a:rPr lang="en-US" i="1" dirty="0" smtClean="0"/>
              <a:t> pas</a:t>
            </a:r>
            <a:r>
              <a:rPr lang="en-US" dirty="0" smtClean="0"/>
              <a:t> </a:t>
            </a:r>
            <a:r>
              <a:rPr lang="en-US" dirty="0" err="1" smtClean="0"/>
              <a:t>venu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I am sorry that you </a:t>
            </a:r>
            <a:r>
              <a:rPr lang="en-US" i="1" dirty="0" smtClean="0"/>
              <a:t>did not come</a:t>
            </a:r>
            <a:r>
              <a:rPr lang="en-US" dirty="0" smtClean="0"/>
              <a:t> on Sunday.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**The past subjunctive is used instead of the present subjunctive**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INDICATIVE </a:t>
            </a:r>
            <a:r>
              <a:rPr lang="en-US" dirty="0" err="1" smtClean="0"/>
              <a:t>vs</a:t>
            </a:r>
            <a:r>
              <a:rPr lang="en-US" dirty="0" smtClean="0"/>
              <a:t> SUBJUNCTIVE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	</a:t>
            </a:r>
            <a:r>
              <a:rPr lang="fr-FR" sz="4500" dirty="0" smtClean="0"/>
              <a:t>Je </a:t>
            </a:r>
            <a:r>
              <a:rPr lang="fr-FR" sz="4500" dirty="0"/>
              <a:t>crois que tu </a:t>
            </a:r>
            <a:r>
              <a:rPr lang="fr-FR" sz="4500" b="1" dirty="0"/>
              <a:t>es </a:t>
            </a:r>
            <a:r>
              <a:rPr lang="fr-FR" sz="4500" dirty="0"/>
              <a:t>fatigué</a:t>
            </a:r>
            <a:r>
              <a:rPr lang="fr-FR" sz="4500" dirty="0" smtClean="0"/>
              <a:t>.</a:t>
            </a:r>
          </a:p>
          <a:p>
            <a:pPr lvl="1"/>
            <a:r>
              <a:rPr lang="fr-FR" sz="4500" dirty="0" smtClean="0"/>
              <a:t>I </a:t>
            </a:r>
            <a:r>
              <a:rPr lang="fr-FR" sz="4500" dirty="0" err="1" smtClean="0"/>
              <a:t>think</a:t>
            </a:r>
            <a:r>
              <a:rPr lang="fr-FR" sz="4500" dirty="0" smtClean="0"/>
              <a:t> </a:t>
            </a:r>
            <a:r>
              <a:rPr lang="fr-FR" sz="4500" dirty="0" err="1" smtClean="0"/>
              <a:t>you</a:t>
            </a:r>
            <a:r>
              <a:rPr lang="fr-FR" sz="4500" dirty="0" smtClean="0"/>
              <a:t> are </a:t>
            </a:r>
            <a:r>
              <a:rPr lang="fr-FR" sz="4500" dirty="0" err="1" smtClean="0"/>
              <a:t>tired</a:t>
            </a:r>
            <a:r>
              <a:rPr lang="fr-FR" sz="4500" dirty="0" smtClean="0"/>
              <a:t>.</a:t>
            </a:r>
            <a:endParaRPr lang="fr-FR" sz="4500" dirty="0"/>
          </a:p>
          <a:p>
            <a:r>
              <a:rPr lang="fr-FR" sz="4500" dirty="0" smtClean="0"/>
              <a:t>      Je </a:t>
            </a:r>
            <a:r>
              <a:rPr lang="fr-FR" sz="4500" dirty="0"/>
              <a:t>doute que tu </a:t>
            </a:r>
            <a:r>
              <a:rPr lang="fr-FR" sz="4500" b="1" dirty="0"/>
              <a:t>sois</a:t>
            </a:r>
            <a:r>
              <a:rPr lang="fr-FR" sz="4500" dirty="0"/>
              <a:t> malade.</a:t>
            </a:r>
            <a:endParaRPr lang="en-US" sz="4500" dirty="0"/>
          </a:p>
          <a:p>
            <a:pPr lvl="1"/>
            <a:r>
              <a:rPr lang="en-US" sz="4500" dirty="0" smtClean="0"/>
              <a:t> I doubt that you are sick.</a:t>
            </a:r>
            <a:endParaRPr lang="en-US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INDICATIVE </a:t>
            </a:r>
            <a:r>
              <a:rPr lang="en-US" dirty="0" err="1" smtClean="0"/>
              <a:t>vs</a:t>
            </a:r>
            <a:r>
              <a:rPr lang="en-US" dirty="0" smtClean="0"/>
              <a:t> SUBJUNCTIVE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3800" dirty="0" smtClean="0"/>
              <a:t>Le </a:t>
            </a:r>
            <a:r>
              <a:rPr lang="fr-FR" sz="3800" dirty="0"/>
              <a:t>médecin pense que j’</a:t>
            </a:r>
            <a:r>
              <a:rPr lang="fr-FR" sz="3800" b="1" dirty="0"/>
              <a:t>ai</a:t>
            </a:r>
            <a:r>
              <a:rPr lang="fr-FR" sz="3800" dirty="0"/>
              <a:t> la grippe</a:t>
            </a:r>
            <a:r>
              <a:rPr lang="fr-FR" sz="3800" dirty="0" smtClean="0"/>
              <a:t>.</a:t>
            </a:r>
          </a:p>
          <a:p>
            <a:pPr lvl="1"/>
            <a:r>
              <a:rPr lang="fr-FR" sz="3400" dirty="0" smtClean="0"/>
              <a:t> </a:t>
            </a:r>
            <a:r>
              <a:rPr lang="fr-FR" sz="3400" dirty="0"/>
              <a:t>	</a:t>
            </a:r>
            <a:r>
              <a:rPr lang="fr-FR" sz="3400" dirty="0" smtClean="0"/>
              <a:t>The </a:t>
            </a:r>
            <a:r>
              <a:rPr lang="fr-FR" sz="3400" dirty="0" err="1" smtClean="0"/>
              <a:t>doctor</a:t>
            </a:r>
            <a:r>
              <a:rPr lang="fr-FR" sz="3400" dirty="0" smtClean="0"/>
              <a:t> </a:t>
            </a:r>
            <a:r>
              <a:rPr lang="fr-FR" sz="3400" dirty="0" err="1" smtClean="0"/>
              <a:t>thinks</a:t>
            </a:r>
            <a:r>
              <a:rPr lang="fr-FR" sz="3400" dirty="0" smtClean="0"/>
              <a:t> I have the </a:t>
            </a:r>
            <a:r>
              <a:rPr lang="fr-FR" sz="3400" dirty="0" err="1" smtClean="0"/>
              <a:t>flu</a:t>
            </a:r>
            <a:r>
              <a:rPr lang="fr-FR" sz="3400" dirty="0" smtClean="0"/>
              <a:t>.</a:t>
            </a:r>
            <a:r>
              <a:rPr lang="fr-FR" sz="3400" dirty="0"/>
              <a:t>	</a:t>
            </a:r>
            <a:endParaRPr lang="fr-FR" sz="3400" dirty="0" smtClean="0"/>
          </a:p>
          <a:p>
            <a:r>
              <a:rPr lang="fr-FR" sz="3800" dirty="0" smtClean="0"/>
              <a:t>Il </a:t>
            </a:r>
            <a:r>
              <a:rPr lang="fr-FR" sz="3800" dirty="0"/>
              <a:t>ne pense pas que j’</a:t>
            </a:r>
            <a:r>
              <a:rPr lang="fr-FR" sz="3800" b="1" dirty="0"/>
              <a:t>aie</a:t>
            </a:r>
            <a:r>
              <a:rPr lang="fr-FR" sz="3800" dirty="0"/>
              <a:t> la mononucléose</a:t>
            </a:r>
            <a:r>
              <a:rPr lang="fr-FR" sz="3800" dirty="0" smtClean="0"/>
              <a:t>.</a:t>
            </a:r>
          </a:p>
          <a:p>
            <a:pPr lvl="1"/>
            <a:r>
              <a:rPr lang="fr-FR" sz="3800" dirty="0"/>
              <a:t> </a:t>
            </a:r>
            <a:r>
              <a:rPr lang="fr-FR" sz="3800" dirty="0" smtClean="0"/>
              <a:t> He </a:t>
            </a:r>
            <a:r>
              <a:rPr lang="fr-FR" sz="3800" dirty="0" err="1" smtClean="0"/>
              <a:t>doesn’t</a:t>
            </a:r>
            <a:r>
              <a:rPr lang="fr-FR" sz="3800" dirty="0"/>
              <a:t> </a:t>
            </a:r>
            <a:r>
              <a:rPr lang="fr-FR" sz="3800" dirty="0" err="1" smtClean="0"/>
              <a:t>think</a:t>
            </a:r>
            <a:r>
              <a:rPr lang="fr-FR" sz="3800" dirty="0" smtClean="0"/>
              <a:t> I have </a:t>
            </a:r>
            <a:r>
              <a:rPr lang="fr-FR" sz="3800" dirty="0" err="1" smtClean="0"/>
              <a:t>mononucleosis</a:t>
            </a:r>
            <a:r>
              <a:rPr lang="fr-FR" sz="3800" dirty="0" smtClean="0"/>
              <a:t>. 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INDICATIVE </a:t>
            </a:r>
            <a:r>
              <a:rPr lang="en-US" dirty="0" err="1" smtClean="0"/>
              <a:t>vs</a:t>
            </a:r>
            <a:r>
              <a:rPr lang="en-US" dirty="0" smtClean="0"/>
              <a:t> SUBJUNCTIVE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Il </a:t>
            </a:r>
            <a:r>
              <a:rPr lang="fr-FR" sz="4000" dirty="0"/>
              <a:t>est sûr qu’Alice </a:t>
            </a:r>
            <a:r>
              <a:rPr lang="fr-FR" sz="4000" b="1" dirty="0"/>
              <a:t>est</a:t>
            </a:r>
            <a:r>
              <a:rPr lang="fr-FR" sz="4000" dirty="0"/>
              <a:t> trop pâle.	</a:t>
            </a:r>
            <a:endParaRPr lang="fr-FR" sz="4000" dirty="0" smtClean="0"/>
          </a:p>
          <a:p>
            <a:pPr lvl="1"/>
            <a:r>
              <a:rPr lang="fr-FR" sz="4000" dirty="0" err="1" smtClean="0"/>
              <a:t>It’s</a:t>
            </a:r>
            <a:r>
              <a:rPr lang="fr-FR" sz="4000" dirty="0" smtClean="0"/>
              <a:t> sure </a:t>
            </a:r>
            <a:r>
              <a:rPr lang="fr-FR" sz="4000" dirty="0" err="1" smtClean="0"/>
              <a:t>that</a:t>
            </a:r>
            <a:r>
              <a:rPr lang="fr-FR" sz="4000" dirty="0" smtClean="0"/>
              <a:t> Alice </a:t>
            </a:r>
            <a:r>
              <a:rPr lang="fr-FR" sz="4000" dirty="0" err="1" smtClean="0"/>
              <a:t>is</a:t>
            </a:r>
            <a:r>
              <a:rPr lang="fr-FR" sz="4000" dirty="0" smtClean="0"/>
              <a:t> </a:t>
            </a:r>
            <a:r>
              <a:rPr lang="fr-FR" sz="4000" dirty="0" err="1" smtClean="0"/>
              <a:t>too</a:t>
            </a:r>
            <a:r>
              <a:rPr lang="fr-FR" sz="4000" dirty="0" smtClean="0"/>
              <a:t> pale. </a:t>
            </a:r>
            <a:r>
              <a:rPr lang="fr-FR" sz="4000" dirty="0"/>
              <a:t>			</a:t>
            </a:r>
            <a:endParaRPr lang="fr-FR" sz="4000" dirty="0" smtClean="0"/>
          </a:p>
          <a:p>
            <a:r>
              <a:rPr lang="fr-FR" sz="4000" dirty="0" smtClean="0"/>
              <a:t>Il </a:t>
            </a:r>
            <a:r>
              <a:rPr lang="fr-FR" sz="4000" dirty="0"/>
              <a:t>n’est pas sûr qu’elle </a:t>
            </a:r>
            <a:r>
              <a:rPr lang="fr-FR" sz="4000" b="1" dirty="0"/>
              <a:t>soit</a:t>
            </a:r>
            <a:r>
              <a:rPr lang="fr-FR" sz="4000" dirty="0"/>
              <a:t> déprimée. </a:t>
            </a:r>
            <a:endParaRPr lang="fr-FR" sz="4000" dirty="0" smtClean="0"/>
          </a:p>
          <a:p>
            <a:pPr lvl="1"/>
            <a:r>
              <a:rPr lang="fr-FR" sz="4000" dirty="0"/>
              <a:t> </a:t>
            </a:r>
            <a:r>
              <a:rPr lang="fr-FR" sz="4000" dirty="0" err="1" smtClean="0"/>
              <a:t>It’s</a:t>
            </a:r>
            <a:r>
              <a:rPr lang="fr-FR" sz="4000" dirty="0" smtClean="0"/>
              <a:t> not sure </a:t>
            </a:r>
            <a:r>
              <a:rPr lang="fr-FR" sz="4000" dirty="0" err="1" smtClean="0"/>
              <a:t>that</a:t>
            </a:r>
            <a:r>
              <a:rPr lang="fr-FR" sz="4000" dirty="0" smtClean="0"/>
              <a:t> </a:t>
            </a:r>
            <a:r>
              <a:rPr lang="fr-FR" sz="4000" dirty="0" err="1" smtClean="0"/>
              <a:t>she</a:t>
            </a:r>
            <a:r>
              <a:rPr lang="fr-FR" sz="4000" dirty="0" smtClean="0"/>
              <a:t> </a:t>
            </a:r>
            <a:r>
              <a:rPr lang="fr-FR" sz="4000" dirty="0" err="1" smtClean="0"/>
              <a:t>is</a:t>
            </a:r>
            <a:r>
              <a:rPr lang="fr-FR" sz="4000" dirty="0" smtClean="0"/>
              <a:t> </a:t>
            </a:r>
            <a:r>
              <a:rPr lang="fr-FR" sz="4000" dirty="0" err="1" smtClean="0"/>
              <a:t>depressed</a:t>
            </a:r>
            <a:r>
              <a:rPr lang="fr-FR" sz="4000" dirty="0" smtClean="0"/>
              <a:t>. 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INDICATIVE </a:t>
            </a:r>
            <a:r>
              <a:rPr lang="en-US" dirty="0" err="1" smtClean="0"/>
              <a:t>vs</a:t>
            </a:r>
            <a:r>
              <a:rPr lang="en-US" dirty="0" smtClean="0"/>
              <a:t> SUBJUNCTIVE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Tu </a:t>
            </a:r>
            <a:r>
              <a:rPr lang="fr-FR" sz="4000" dirty="0"/>
              <a:t>crois que tu </a:t>
            </a:r>
            <a:r>
              <a:rPr lang="fr-FR" sz="4000" b="1" dirty="0"/>
              <a:t>es</a:t>
            </a:r>
            <a:r>
              <a:rPr lang="fr-FR" sz="4000" dirty="0"/>
              <a:t> très intelligent !	</a:t>
            </a:r>
            <a:endParaRPr lang="fr-FR" sz="4000" dirty="0" smtClean="0"/>
          </a:p>
          <a:p>
            <a:pPr lvl="1"/>
            <a:r>
              <a:rPr lang="fr-FR" sz="4000" dirty="0"/>
              <a:t>	</a:t>
            </a:r>
            <a:r>
              <a:rPr lang="fr-FR" sz="4000" dirty="0" smtClean="0"/>
              <a:t>You </a:t>
            </a:r>
            <a:r>
              <a:rPr lang="fr-FR" sz="4000" dirty="0" err="1" smtClean="0"/>
              <a:t>think</a:t>
            </a:r>
            <a:r>
              <a:rPr lang="fr-FR" sz="4000" dirty="0" smtClean="0"/>
              <a:t> </a:t>
            </a:r>
            <a:r>
              <a:rPr lang="fr-FR" sz="4000" dirty="0" err="1" smtClean="0"/>
              <a:t>you</a:t>
            </a:r>
            <a:r>
              <a:rPr lang="fr-FR" sz="4000" dirty="0" smtClean="0"/>
              <a:t> are </a:t>
            </a:r>
            <a:r>
              <a:rPr lang="fr-FR" sz="4000" dirty="0" err="1" smtClean="0"/>
              <a:t>very</a:t>
            </a:r>
            <a:r>
              <a:rPr lang="fr-FR" sz="4000" dirty="0" smtClean="0"/>
              <a:t> intelligent!	</a:t>
            </a:r>
            <a:r>
              <a:rPr lang="fr-FR" sz="4000" dirty="0"/>
              <a:t>	</a:t>
            </a:r>
            <a:endParaRPr lang="fr-FR" sz="4000" dirty="0" smtClean="0"/>
          </a:p>
          <a:p>
            <a:r>
              <a:rPr lang="fr-FR" sz="4000" dirty="0" smtClean="0"/>
              <a:t>Crois-tu </a:t>
            </a:r>
            <a:r>
              <a:rPr lang="fr-FR" sz="4000" dirty="0"/>
              <a:t>que tu </a:t>
            </a:r>
            <a:r>
              <a:rPr lang="fr-FR" sz="4000" b="1" dirty="0"/>
              <a:t>sois</a:t>
            </a:r>
            <a:r>
              <a:rPr lang="fr-FR" sz="4000" dirty="0"/>
              <a:t> sympathique </a:t>
            </a:r>
            <a:r>
              <a:rPr lang="fr-FR" sz="4000" dirty="0" smtClean="0"/>
              <a:t>?</a:t>
            </a:r>
          </a:p>
          <a:p>
            <a:pPr lvl="1"/>
            <a:r>
              <a:rPr lang="fr-FR" sz="4000" dirty="0"/>
              <a:t> </a:t>
            </a:r>
            <a:r>
              <a:rPr lang="fr-FR" sz="4000" dirty="0" smtClean="0"/>
              <a:t>Do </a:t>
            </a:r>
            <a:r>
              <a:rPr lang="fr-FR" sz="4000" dirty="0" err="1" smtClean="0"/>
              <a:t>you</a:t>
            </a:r>
            <a:r>
              <a:rPr lang="fr-FR" sz="4000" dirty="0" smtClean="0"/>
              <a:t> </a:t>
            </a:r>
            <a:r>
              <a:rPr lang="fr-FR" sz="4000" dirty="0" err="1" smtClean="0"/>
              <a:t>think</a:t>
            </a:r>
            <a:r>
              <a:rPr lang="fr-FR" sz="4000" dirty="0" smtClean="0"/>
              <a:t> </a:t>
            </a:r>
            <a:r>
              <a:rPr lang="fr-FR" sz="4000" dirty="0" err="1" smtClean="0"/>
              <a:t>that</a:t>
            </a:r>
            <a:r>
              <a:rPr lang="fr-FR" sz="4000" dirty="0" smtClean="0"/>
              <a:t> </a:t>
            </a:r>
            <a:r>
              <a:rPr lang="fr-FR" sz="4000" dirty="0" err="1" smtClean="0"/>
              <a:t>you</a:t>
            </a:r>
            <a:r>
              <a:rPr lang="fr-FR" sz="4000" dirty="0" smtClean="0"/>
              <a:t> are </a:t>
            </a:r>
            <a:r>
              <a:rPr lang="fr-FR" sz="4000" dirty="0" err="1" smtClean="0"/>
              <a:t>nice</a:t>
            </a:r>
            <a:r>
              <a:rPr lang="fr-FR" sz="4000" dirty="0" smtClean="0"/>
              <a:t>?</a:t>
            </a:r>
            <a:endParaRPr lang="en-US" sz="4000" dirty="0"/>
          </a:p>
          <a:p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Autres</a:t>
            </a:r>
            <a:r>
              <a:rPr lang="en-US" dirty="0" smtClean="0"/>
              <a:t> </a:t>
            </a:r>
            <a:r>
              <a:rPr lang="en-US" dirty="0" err="1" smtClean="0"/>
              <a:t>Verbes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4500" dirty="0" err="1"/>
              <a:t>Verbs</a:t>
            </a:r>
            <a:r>
              <a:rPr lang="fr-FR" sz="4500" dirty="0"/>
              <a:t> </a:t>
            </a:r>
            <a:r>
              <a:rPr lang="fr-FR" sz="4500" dirty="0" err="1"/>
              <a:t>like</a:t>
            </a:r>
            <a:r>
              <a:rPr lang="fr-FR" sz="4500" dirty="0"/>
              <a:t> </a:t>
            </a:r>
            <a:r>
              <a:rPr lang="fr-FR" sz="4500" b="1" dirty="0"/>
              <a:t>croire</a:t>
            </a:r>
            <a:r>
              <a:rPr lang="fr-FR" sz="4500" dirty="0"/>
              <a:t>, </a:t>
            </a:r>
            <a:r>
              <a:rPr lang="fr-FR" sz="4500" b="1" dirty="0"/>
              <a:t>penser</a:t>
            </a:r>
            <a:r>
              <a:rPr lang="fr-FR" sz="4500" dirty="0"/>
              <a:t>, </a:t>
            </a:r>
            <a:r>
              <a:rPr lang="fr-FR" sz="4500" b="1" dirty="0"/>
              <a:t>être</a:t>
            </a:r>
            <a:r>
              <a:rPr lang="fr-FR" sz="4500" dirty="0"/>
              <a:t> </a:t>
            </a:r>
            <a:r>
              <a:rPr lang="fr-FR" sz="4500" b="1" dirty="0"/>
              <a:t>sûr</a:t>
            </a:r>
            <a:r>
              <a:rPr lang="fr-FR" sz="4500" dirty="0"/>
              <a:t>, </a:t>
            </a:r>
            <a:r>
              <a:rPr lang="fr-FR" sz="4500" b="1" dirty="0"/>
              <a:t>être</a:t>
            </a:r>
            <a:r>
              <a:rPr lang="fr-FR" sz="4500" dirty="0"/>
              <a:t> </a:t>
            </a:r>
            <a:r>
              <a:rPr lang="fr-FR" sz="4500" b="1" dirty="0"/>
              <a:t>certain</a:t>
            </a:r>
            <a:r>
              <a:rPr lang="fr-FR" sz="4500" dirty="0"/>
              <a:t>, and expressions </a:t>
            </a:r>
            <a:r>
              <a:rPr lang="fr-FR" sz="4500" dirty="0" err="1"/>
              <a:t>like</a:t>
            </a:r>
            <a:r>
              <a:rPr lang="fr-FR" sz="4500" dirty="0"/>
              <a:t> </a:t>
            </a:r>
            <a:r>
              <a:rPr lang="fr-FR" sz="4500" b="1" dirty="0"/>
              <a:t>il est sûr</a:t>
            </a:r>
            <a:r>
              <a:rPr lang="fr-FR" sz="4500" dirty="0"/>
              <a:t>, </a:t>
            </a:r>
            <a:r>
              <a:rPr lang="fr-FR" sz="4500" b="1" dirty="0"/>
              <a:t>il</a:t>
            </a:r>
            <a:r>
              <a:rPr lang="fr-FR" sz="4500" dirty="0"/>
              <a:t> </a:t>
            </a:r>
            <a:r>
              <a:rPr lang="fr-FR" sz="4500" b="1" dirty="0"/>
              <a:t>est</a:t>
            </a:r>
            <a:r>
              <a:rPr lang="fr-FR" sz="4500" dirty="0"/>
              <a:t> </a:t>
            </a:r>
            <a:r>
              <a:rPr lang="fr-FR" sz="4500" b="1" dirty="0"/>
              <a:t>certain</a:t>
            </a:r>
            <a:r>
              <a:rPr lang="fr-FR" sz="4500" dirty="0"/>
              <a:t>, are </a:t>
            </a:r>
            <a:r>
              <a:rPr lang="fr-FR" sz="4500" dirty="0" err="1"/>
              <a:t>used</a:t>
            </a:r>
            <a:r>
              <a:rPr lang="fr-FR" sz="4500" dirty="0"/>
              <a:t> to </a:t>
            </a:r>
            <a:r>
              <a:rPr lang="fr-FR" sz="4500" dirty="0" err="1"/>
              <a:t>convey</a:t>
            </a:r>
            <a:r>
              <a:rPr lang="fr-FR" sz="4500" dirty="0"/>
              <a:t> </a:t>
            </a:r>
            <a:r>
              <a:rPr lang="fr-FR" sz="4500" dirty="0" err="1"/>
              <a:t>belief</a:t>
            </a:r>
            <a:r>
              <a:rPr lang="fr-FR" sz="4500" dirty="0"/>
              <a:t>, </a:t>
            </a:r>
            <a:r>
              <a:rPr lang="fr-FR" sz="4500" dirty="0" err="1"/>
              <a:t>knowledge</a:t>
            </a:r>
            <a:r>
              <a:rPr lang="fr-FR" sz="4500" dirty="0"/>
              <a:t>, or conviction of certain </a:t>
            </a:r>
            <a:r>
              <a:rPr lang="fr-FR" sz="4500" dirty="0" err="1"/>
              <a:t>facts</a:t>
            </a:r>
            <a:r>
              <a:rPr lang="fr-FR" sz="4500" dirty="0"/>
              <a:t>. </a:t>
            </a:r>
            <a:endParaRPr lang="en-US" sz="45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those verbs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en-US" sz="5000" dirty="0" smtClean="0"/>
              <a:t>used </a:t>
            </a:r>
            <a:r>
              <a:rPr lang="en-US" sz="5000" dirty="0"/>
              <a:t>in the </a:t>
            </a:r>
            <a:r>
              <a:rPr lang="en-US" sz="5000" b="1" dirty="0"/>
              <a:t>AFFIRMATIVE</a:t>
            </a:r>
            <a:r>
              <a:rPr lang="en-US" sz="5000" dirty="0"/>
              <a:t>, they are followed by the </a:t>
            </a:r>
            <a:r>
              <a:rPr lang="en-US" sz="5000" b="1" dirty="0"/>
              <a:t>INDICATIVE</a:t>
            </a:r>
            <a:r>
              <a:rPr lang="en-US" sz="5000" dirty="0"/>
              <a:t>.*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BUT, when they are used in the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4000" b="1" dirty="0" smtClean="0"/>
              <a:t>INTERROGATIVE</a:t>
            </a:r>
            <a:r>
              <a:rPr lang="en-US" sz="4000" dirty="0" smtClean="0"/>
              <a:t> </a:t>
            </a:r>
            <a:r>
              <a:rPr lang="en-US" sz="4000" dirty="0"/>
              <a:t>or the </a:t>
            </a:r>
            <a:r>
              <a:rPr lang="en-US" sz="4000" b="1" dirty="0"/>
              <a:t>NEGATIVE</a:t>
            </a:r>
            <a:r>
              <a:rPr lang="en-US" sz="4000" dirty="0"/>
              <a:t>, however, these verbs and expressions may convey an element of doubt or uncertainty. In this case, they are followed by the </a:t>
            </a:r>
            <a:r>
              <a:rPr lang="en-US" sz="4000" b="1" dirty="0"/>
              <a:t>SUBJUNCTIVE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197</TotalTime>
  <Words>1217</Words>
  <Application>Microsoft Macintosh PowerPoint</Application>
  <PresentationFormat>On-screen Show (4:3)</PresentationFormat>
  <Paragraphs>136</Paragraphs>
  <Slides>26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Le Subjonctif  Après les Expressions de Doute</vt:lpstr>
      <vt:lpstr>Slide 2</vt:lpstr>
      <vt:lpstr>INDICATIVE vs SUBJUNCTIVE</vt:lpstr>
      <vt:lpstr>INDICATIVE vs SUBJUNCTIVE</vt:lpstr>
      <vt:lpstr>INDICATIVE vs SUBJUNCTIVE</vt:lpstr>
      <vt:lpstr>INDICATIVE vs SUBJUNCTIVE</vt:lpstr>
      <vt:lpstr>Autres Verbes!</vt:lpstr>
      <vt:lpstr>When those verbs are…</vt:lpstr>
      <vt:lpstr>BUT, when they are used in the </vt:lpstr>
      <vt:lpstr>AND THEN!</vt:lpstr>
      <vt:lpstr>FOR EXAMPLE…</vt:lpstr>
      <vt:lpstr>Vocabulaire: Verbes et Expressions de Certitude et de Doute.</vt:lpstr>
      <vt:lpstr>Vocabulaire: Verbes et Expressions de Certitude et de Doute.</vt:lpstr>
      <vt:lpstr>Vocabulaire: Verbes et Expressions de Certitude et de Doute.</vt:lpstr>
      <vt:lpstr>Vocabulaire: Verbes et Expressions de Certitude et de Doute.</vt:lpstr>
      <vt:lpstr>Vocabulaire: Verbes et Expressions de Certitude et de Doute.</vt:lpstr>
      <vt:lpstr>Vocabulaire: Verbes et Expressions de Certitude et de Doute.</vt:lpstr>
      <vt:lpstr>Vocabulaire: Verbes et Expressions de Certitude et de Doute.</vt:lpstr>
      <vt:lpstr>Vocabulaire: Verbes et Expressions de Certitude et de Doute.</vt:lpstr>
      <vt:lpstr>LE PASSE DU SUBJONCTIF</vt:lpstr>
      <vt:lpstr>Passé du Subjonctif=</vt:lpstr>
      <vt:lpstr>E.G.</vt:lpstr>
      <vt:lpstr>S’amuser</vt:lpstr>
      <vt:lpstr>Agreement</vt:lpstr>
      <vt:lpstr>Utilisation</vt:lpstr>
      <vt:lpstr>Slide 26</vt:lpstr>
    </vt:vector>
  </TitlesOfParts>
  <Company>Central Bucks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Subjonctif  Après les Expressions de Doute</dc:title>
  <dc:creator>Miguel A. Carrillo-Valois</dc:creator>
  <cp:lastModifiedBy>Christine Yardley</cp:lastModifiedBy>
  <cp:revision>33</cp:revision>
  <dcterms:created xsi:type="dcterms:W3CDTF">2013-09-26T00:15:23Z</dcterms:created>
  <dcterms:modified xsi:type="dcterms:W3CDTF">2013-09-26T00:16:26Z</dcterms:modified>
</cp:coreProperties>
</file>